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59" r:id="rId5"/>
    <p:sldId id="266" r:id="rId6"/>
    <p:sldId id="267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9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87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25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18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74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63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964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463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035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68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883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8553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273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4823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467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656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63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5675C-9951-4F79-BC87-6784C303EE71}" type="datetimeFigureOut">
              <a:rPr lang="ru-RU" smtClean="0"/>
              <a:pPr/>
              <a:t>24.12.2020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8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5727" y="418010"/>
            <a:ext cx="10755084" cy="1445623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Приволжский округ,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Татарстан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 </a:t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г. Казани</a:t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64777" y="3927564"/>
            <a:ext cx="5826034" cy="2377441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Составили: </a:t>
            </a:r>
          </a:p>
          <a:p>
            <a:pPr algn="r">
              <a:spcBef>
                <a:spcPts val="0"/>
              </a:spcBef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МАДОУ «Детский сад №332 комбинированного вида»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Шайдуллина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М.А.,</a:t>
            </a:r>
          </a:p>
          <a:p>
            <a:pPr algn="r">
              <a:spcBef>
                <a:spcPts val="0"/>
              </a:spcBef>
            </a:pP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тарший воспитатель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Проворова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В.В.,</a:t>
            </a:r>
          </a:p>
          <a:p>
            <a:pPr algn="r">
              <a:spcBef>
                <a:spcPts val="0"/>
              </a:spcBef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учитель-дефектолог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Хуснутдинова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Л.А.,</a:t>
            </a:r>
          </a:p>
          <a:p>
            <a:pPr algn="r">
              <a:spcBef>
                <a:spcPts val="0"/>
              </a:spcBef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Сабирова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О.С.,</a:t>
            </a:r>
          </a:p>
          <a:p>
            <a:pPr algn="r">
              <a:spcBef>
                <a:spcPts val="0"/>
              </a:spcBef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Наумова Е.В.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ÐÐ°ÑÑÐ¸Ð½ÐºÐ¸ Ð¿Ð¾ Ð·Ð°Ð¿ÑÐ¾ÑÑ ÑÑÐ»Ð¾Ð²Ð¸Ñ Ð´Ð»Ñ Ð´ÐµÑÐµÐ¹ Ñ ÑÐ°Ñ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27" y="2385752"/>
            <a:ext cx="5470438" cy="364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982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085" y="290009"/>
            <a:ext cx="10907332" cy="6220495"/>
          </a:xfrm>
        </p:spPr>
        <p:txBody>
          <a:bodyPr/>
          <a:lstStyle/>
          <a:p>
            <a:pPr marL="0" indent="0">
              <a:buNone/>
            </a:pPr>
            <a:r>
              <a:rPr lang="ru-RU" sz="2800" i="1" u="sng" dirty="0">
                <a:solidFill>
                  <a:schemeClr val="tx1"/>
                </a:solidFill>
              </a:rPr>
              <a:t>И</a:t>
            </a:r>
            <a:r>
              <a:rPr lang="ru-RU" sz="2800" i="1" u="sng" dirty="0" smtClean="0">
                <a:solidFill>
                  <a:schemeClr val="tx1"/>
                </a:solidFill>
              </a:rPr>
              <a:t>сточниками </a:t>
            </a:r>
            <a:r>
              <a:rPr lang="ru-RU" sz="2800" i="1" u="sng" dirty="0">
                <a:solidFill>
                  <a:schemeClr val="tx1"/>
                </a:solidFill>
              </a:rPr>
              <a:t>для разработки адаптированных программ в ДОУ служат:</a:t>
            </a:r>
          </a:p>
          <a:p>
            <a:pPr marL="0" indent="0" algn="ctr">
              <a:buNone/>
            </a:pPr>
            <a:endParaRPr lang="ru-RU" sz="15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0"/>
            <a:r>
              <a:rPr lang="ru-RU" sz="2400" dirty="0">
                <a:solidFill>
                  <a:schemeClr val="tx1"/>
                </a:solidFill>
              </a:rPr>
              <a:t>Федеральный закон ФЗ-273 «Об образовании в Российской Федерации»;</a:t>
            </a:r>
          </a:p>
          <a:p>
            <a:pPr lvl="0"/>
            <a:r>
              <a:rPr lang="ru-RU" sz="2400" dirty="0">
                <a:solidFill>
                  <a:schemeClr val="tx1"/>
                </a:solidFill>
              </a:rPr>
              <a:t>ФГОС ДО;</a:t>
            </a:r>
          </a:p>
          <a:p>
            <a:pPr lvl="0"/>
            <a:r>
              <a:rPr lang="ru-RU" sz="2400" dirty="0">
                <a:solidFill>
                  <a:schemeClr val="tx1"/>
                </a:solidFill>
              </a:rPr>
              <a:t>основная образовательная программа дошкольного образования;</a:t>
            </a:r>
          </a:p>
          <a:p>
            <a:pPr lvl="0"/>
            <a:r>
              <a:rPr lang="ru-RU" sz="2400" dirty="0">
                <a:solidFill>
                  <a:schemeClr val="tx1"/>
                </a:solidFill>
              </a:rPr>
              <a:t>примерная АОП ДО;</a:t>
            </a:r>
          </a:p>
          <a:p>
            <a:pPr lvl="0"/>
            <a:r>
              <a:rPr lang="ru-RU" sz="2400" dirty="0">
                <a:solidFill>
                  <a:schemeClr val="tx1"/>
                </a:solidFill>
              </a:rPr>
              <a:t>ОП ДО для детей с ОВЗ;</a:t>
            </a:r>
          </a:p>
          <a:p>
            <a:pPr lvl="0"/>
            <a:r>
              <a:rPr lang="ru-RU" sz="2400" dirty="0">
                <a:solidFill>
                  <a:schemeClr val="tx1"/>
                </a:solidFill>
              </a:rPr>
              <a:t>программно-методические и методические пособия для дошкольного образования;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752" y="4722447"/>
            <a:ext cx="1965998" cy="186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32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260" y="231820"/>
            <a:ext cx="10907332" cy="6220495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«Адаптированная основная общеобразовательная программа для детей дошкольного возраста с расстройствами аутистического спектра».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Данная программа рассчитана на детей дошкольного возраста (4-6 лет) с расстройствами аутистического спектра с </a:t>
            </a:r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разной степенью выраженности нарушения. </a:t>
            </a:r>
            <a:endParaRPr lang="ru-RU" sz="24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2400" i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Цель программы </a:t>
            </a:r>
            <a:r>
              <a:rPr lang="ru-R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- </a:t>
            </a:r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</a:rPr>
              <a:t>создание условий для развития ребенка, открывающих возможности для его позитивной социализации, его личностного развития, развития инициативы и творческих способностей на основе сотрудничества со взрослыми и сверстниками и соответствующим возрасту видам деятельности.</a:t>
            </a:r>
          </a:p>
          <a:p>
            <a:pPr marL="0" indent="0" algn="just">
              <a:buNone/>
            </a:pPr>
            <a:endParaRPr lang="ru-RU" sz="2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ru-RU" dirty="0"/>
          </a:p>
        </p:txBody>
      </p:sp>
      <p:pic>
        <p:nvPicPr>
          <p:cNvPr id="1026" name="Picture 2" descr="ÐÐ°ÑÑÐ¸Ð½ÐºÐ¸ Ð¿Ð¾ Ð·Ð°Ð¿ÑÐ¾ÑÑ ÑÑÐ»Ð¾Ð²Ð¸Ñ Ð´Ð»Ñ ÑÐµÐ±ÐµÐ½ÐºÐ° Ñ ÑÐ°Ñ Ð² Ð´Ð¾Ñ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54" y="4135927"/>
            <a:ext cx="3780092" cy="252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Ð°ÑÑÐ¸Ð½ÐºÐ¸ Ð¿Ð¾ Ð·Ð°Ð¿ÑÐ¾ÑÑ ÑÑÐ»Ð¾Ð²Ð¸Ñ Ð´Ð»Ñ Ð´ÐµÑÐµÐ¹ Ñ ÑÐ°Ñ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144" y="4135926"/>
            <a:ext cx="3688584" cy="252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546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39"/>
            <a:ext cx="10515600" cy="748145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Структура АООП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3" y="1571104"/>
            <a:ext cx="11454063" cy="4937979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1. Целевой раздел</a:t>
            </a:r>
            <a:r>
              <a:rPr lang="ru-R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(цели и задачи реализации Программы, характеристики детей с расстройством аутистического спектра, планируемые результаты освоения Программы)</a:t>
            </a:r>
          </a:p>
          <a:p>
            <a:r>
              <a:rPr lang="ru-RU" sz="24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2. Содержательный раздел </a:t>
            </a:r>
            <a:r>
              <a:rPr lang="ru-R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(5 направлений работы: социально-коммуникативное развитие, речевое развитие, познавательное развитие, художественно-эстетическое развитие, физическое развитие; содержание коррекционной работы)</a:t>
            </a:r>
          </a:p>
          <a:p>
            <a:r>
              <a:rPr lang="ru-RU" sz="24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3. Организационный раздел </a:t>
            </a:r>
            <a:r>
              <a:rPr lang="ru-RU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(психолого-педагогические условия реализации Программы, организация предметно-развивающей среды)</a:t>
            </a:r>
            <a:endParaRPr lang="ru-RU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980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599"/>
            <a:ext cx="10515600" cy="733927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Планируемые результаты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3" y="962526"/>
            <a:ext cx="11454063" cy="5546558"/>
          </a:xfrm>
        </p:spPr>
        <p:txBody>
          <a:bodyPr>
            <a:normAutofit/>
          </a:bodyPr>
          <a:lstStyle/>
          <a:p>
            <a:r>
              <a:rPr lang="ru-RU" dirty="0" smtClean="0"/>
              <a:t>Адаптация </a:t>
            </a:r>
            <a:r>
              <a:rPr lang="ru-RU" dirty="0"/>
              <a:t>ребенка в условиях группы </a:t>
            </a:r>
            <a:r>
              <a:rPr lang="ru-RU" dirty="0" smtClean="0"/>
              <a:t>(</a:t>
            </a:r>
            <a:r>
              <a:rPr lang="ru-RU" dirty="0"/>
              <a:t>сформировать готовность к положительным эмоциональным контактам со взрослыми и сверстниками; навыки сотрудничества со взрослыми в предметно-практической и игровой деятельности; активное подражание</a:t>
            </a:r>
            <a:r>
              <a:rPr lang="ru-RU" dirty="0" smtClean="0"/>
              <a:t>) </a:t>
            </a:r>
          </a:p>
          <a:p>
            <a:r>
              <a:rPr lang="ru-RU" dirty="0" smtClean="0"/>
              <a:t>Речевое развитие </a:t>
            </a:r>
            <a:r>
              <a:rPr lang="ru-RU" dirty="0"/>
              <a:t>(обучить реагированию на словесную инструкцию взрослого; сформировать способность к слуховому сосредоточению и различению речевых и неречевых звучаний; расширить запас слов, употребляемый в активной речи ребенка; обучить навыкам коммуникации и умению вступать в диалог</a:t>
            </a:r>
            <a:r>
              <a:rPr lang="ru-RU" dirty="0" smtClean="0"/>
              <a:t>)</a:t>
            </a:r>
          </a:p>
          <a:p>
            <a:r>
              <a:rPr lang="ru-RU" dirty="0" smtClean="0"/>
              <a:t>Овладение </a:t>
            </a:r>
            <a:r>
              <a:rPr lang="ru-RU" dirty="0"/>
              <a:t>ребенком элементарными социально-бытовыми навыками и умениями, а также навыками самообслуживания; </a:t>
            </a:r>
            <a:endParaRPr lang="ru-RU" dirty="0" smtClean="0"/>
          </a:p>
          <a:p>
            <a:r>
              <a:rPr lang="ru-RU" dirty="0" smtClean="0"/>
              <a:t>Изменение </a:t>
            </a:r>
            <a:r>
              <a:rPr lang="ru-RU" dirty="0"/>
              <a:t>пищевых привычек и уходом от стереотипного поведения; </a:t>
            </a:r>
            <a:endParaRPr lang="ru-RU" dirty="0" smtClean="0"/>
          </a:p>
          <a:p>
            <a:r>
              <a:rPr lang="ru-RU" dirty="0" smtClean="0"/>
              <a:t>Снижение </a:t>
            </a:r>
            <a:r>
              <a:rPr lang="ru-RU" dirty="0"/>
              <a:t>(</a:t>
            </a:r>
            <a:r>
              <a:rPr lang="ru-RU" dirty="0" smtClean="0"/>
              <a:t>подавление) </a:t>
            </a:r>
            <a:r>
              <a:rPr lang="ru-RU" dirty="0"/>
              <a:t>проявлений агрессии ребенка по отношению к окружающим, </a:t>
            </a:r>
            <a:r>
              <a:rPr lang="ru-RU" dirty="0" err="1"/>
              <a:t>самоагрессии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/>
              <a:t>С</a:t>
            </a:r>
            <a:r>
              <a:rPr lang="ru-RU" dirty="0" smtClean="0"/>
              <a:t>нижение </a:t>
            </a:r>
            <a:r>
              <a:rPr lang="ru-RU" dirty="0"/>
              <a:t>проявлений </a:t>
            </a:r>
            <a:r>
              <a:rPr lang="ru-RU" dirty="0" err="1"/>
              <a:t>самостимуляций</a:t>
            </a:r>
            <a:r>
              <a:rPr lang="ru-RU" dirty="0"/>
              <a:t>; </a:t>
            </a:r>
            <a:r>
              <a:rPr lang="ru-RU" dirty="0" smtClean="0"/>
              <a:t>уменьшение </a:t>
            </a:r>
            <a:r>
              <a:rPr lang="ru-RU" dirty="0"/>
              <a:t>проявлений нежелательного поведения; </a:t>
            </a:r>
            <a:endParaRPr lang="ru-RU" dirty="0" smtClean="0"/>
          </a:p>
          <a:p>
            <a:r>
              <a:rPr lang="ru-RU" dirty="0" smtClean="0"/>
              <a:t>Обучением </a:t>
            </a:r>
            <a:r>
              <a:rPr lang="ru-RU" dirty="0"/>
              <a:t>воспроизведению темпа и ритма; </a:t>
            </a:r>
            <a:endParaRPr lang="ru-RU" dirty="0" smtClean="0"/>
          </a:p>
          <a:p>
            <a:r>
              <a:rPr lang="ru-RU" dirty="0" smtClean="0"/>
              <a:t>Обучение </a:t>
            </a:r>
            <a:r>
              <a:rPr lang="ru-RU" dirty="0"/>
              <a:t>координационным движениям, развитием мелкой моторики и т.д.</a:t>
            </a:r>
          </a:p>
        </p:txBody>
      </p:sp>
    </p:spTree>
    <p:extLst>
      <p:ext uri="{BB962C8B-B14F-4D97-AF65-F5344CB8AC3E}">
        <p14:creationId xmlns:p14="http://schemas.microsoft.com/office/powerpoint/2010/main" val="2928590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55" y="498764"/>
            <a:ext cx="11521440" cy="109728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«Адаптированная основная общеобразовательная программа для детей дошкольного возраста с расстройствами аутистического спектра».</a:t>
            </a:r>
            <a:b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887" y="1936865"/>
            <a:ext cx="10768921" cy="409839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 smtClean="0"/>
              <a:t>	</a:t>
            </a:r>
            <a:r>
              <a:rPr lang="ru-RU" sz="2800" dirty="0" smtClean="0"/>
              <a:t>Данная </a:t>
            </a:r>
            <a:r>
              <a:rPr lang="ru-RU" sz="2800" dirty="0"/>
              <a:t>программа может служить базой, основой для написания собственной программы другими учреждениями, но при этом следует учитывать специфику детского сада и контингента детей, следует опираться на индивидуальные особенности детей, и, исходя из этого, ставить цели и задачи, которых вы хотите достичь.</a:t>
            </a:r>
          </a:p>
          <a:p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547" y="4495569"/>
            <a:ext cx="2119747" cy="201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1802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398</TotalTime>
  <Words>372</Words>
  <Application>Microsoft Office PowerPoint</Application>
  <PresentationFormat>Широкоэкранный</PresentationFormat>
  <Paragraphs>33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Wingdings 3</vt:lpstr>
      <vt:lpstr>Грань</vt:lpstr>
      <vt:lpstr>Приволжский округ, Республика Татарстан Муниципальное автономное дошкольное образовательное учреждение  «Детский сад №332 комбинированного вида» Советского района г. Казани </vt:lpstr>
      <vt:lpstr>Презентация PowerPoint</vt:lpstr>
      <vt:lpstr>Презентация PowerPoint</vt:lpstr>
      <vt:lpstr>Структура АООП</vt:lpstr>
      <vt:lpstr>Планируемые результаты</vt:lpstr>
      <vt:lpstr>«Адаптированная основная общеобразовательная программа для детей дошкольного возраста с расстройствами аутистического спектра».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АООП для детей с РАС</dc:title>
  <dc:creator>Пользователь Windows</dc:creator>
  <cp:lastModifiedBy>User</cp:lastModifiedBy>
  <cp:revision>35</cp:revision>
  <dcterms:created xsi:type="dcterms:W3CDTF">2017-10-10T06:45:07Z</dcterms:created>
  <dcterms:modified xsi:type="dcterms:W3CDTF">2020-12-24T07:24:14Z</dcterms:modified>
</cp:coreProperties>
</file>